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99" r:id="rId2"/>
    <p:sldId id="738" r:id="rId3"/>
    <p:sldId id="1149" r:id="rId4"/>
    <p:sldId id="1095" r:id="rId5"/>
    <p:sldId id="1155" r:id="rId6"/>
    <p:sldId id="1195" r:id="rId7"/>
    <p:sldId id="1197" r:id="rId8"/>
    <p:sldId id="1226" r:id="rId9"/>
    <p:sldId id="1227" r:id="rId10"/>
    <p:sldId id="1207" r:id="rId11"/>
    <p:sldId id="1200" r:id="rId12"/>
    <p:sldId id="1199" r:id="rId13"/>
    <p:sldId id="1202" r:id="rId14"/>
    <p:sldId id="1222" r:id="rId15"/>
    <p:sldId id="1225" r:id="rId16"/>
    <p:sldId id="1134" r:id="rId17"/>
    <p:sldId id="1223" r:id="rId18"/>
    <p:sldId id="1201" r:id="rId19"/>
    <p:sldId id="1229" r:id="rId20"/>
    <p:sldId id="1163" r:id="rId21"/>
    <p:sldId id="1204" r:id="rId22"/>
    <p:sldId id="1203" r:id="rId23"/>
    <p:sldId id="1208" r:id="rId24"/>
    <p:sldId id="1209" r:id="rId25"/>
    <p:sldId id="1210" r:id="rId26"/>
    <p:sldId id="1211" r:id="rId27"/>
    <p:sldId id="1213" r:id="rId28"/>
    <p:sldId id="1214" r:id="rId29"/>
    <p:sldId id="1215" r:id="rId30"/>
    <p:sldId id="1240" r:id="rId31"/>
    <p:sldId id="1216" r:id="rId32"/>
    <p:sldId id="1217" r:id="rId33"/>
    <p:sldId id="1218" r:id="rId34"/>
    <p:sldId id="1219" r:id="rId35"/>
    <p:sldId id="1220" r:id="rId36"/>
    <p:sldId id="1221" r:id="rId37"/>
    <p:sldId id="1231" r:id="rId38"/>
    <p:sldId id="1232" r:id="rId39"/>
    <p:sldId id="1233" r:id="rId40"/>
    <p:sldId id="1241" r:id="rId41"/>
    <p:sldId id="1234" r:id="rId42"/>
    <p:sldId id="1133" r:id="rId43"/>
    <p:sldId id="1129" r:id="rId44"/>
    <p:sldId id="1236" r:id="rId45"/>
    <p:sldId id="1237" r:id="rId46"/>
    <p:sldId id="1238" r:id="rId47"/>
    <p:sldId id="1239" r:id="rId48"/>
    <p:sldId id="1164" r:id="rId49"/>
    <p:sldId id="1205" r:id="rId50"/>
    <p:sldId id="1212" r:id="rId51"/>
    <p:sldId id="1230" r:id="rId52"/>
    <p:sldId id="1158" r:id="rId53"/>
    <p:sldId id="1196" r:id="rId54"/>
    <p:sldId id="1114" r:id="rId55"/>
    <p:sldId id="76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F12EE-B9D6-4FA5-9F53-5795C1DAC156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B933C-53E3-40AD-8F57-40FFEB1084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21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6417-E8AF-1742-BAF1-7C1F757C9E4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5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https://public-interest-tech.com/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B933C-53E3-40AD-8F57-40FFEB10841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35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https://jamanetwork.com/journals/jama/article-abstract/2512789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48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17342-8576-4DCA-8ED7-43AFDE355215}" type="slidenum">
              <a:rPr kumimoji="0" lang="en-AU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6481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54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B933C-53E3-40AD-8F57-40FFEB108415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444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B933C-53E3-40AD-8F57-40FFEB108415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49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48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17342-8576-4DCA-8ED7-43AFDE355215}" type="slidenum">
              <a:rPr kumimoji="0" lang="en-AU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6481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48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17342-8576-4DCA-8ED7-43AFDE355215}" type="slidenum">
              <a:rPr kumimoji="0" lang="en-AU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6481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3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https://www.theatlantic.com/magazine/archive/2019/07/work-peak-professional-decline/590650/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B933C-53E3-40AD-8F57-40FFEB108415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27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00212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3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5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8356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41128575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45026A-0603-9B4C-AFAA-75402B86807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43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1" i="0" dirty="0">
              <a:latin typeface="Montserrat" pitchFamily="2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567E7-33E4-A84A-AC43-E41060E7D0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68" y="1507911"/>
            <a:ext cx="5029065" cy="9387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6620"/>
              </a:lnSpc>
              <a:spcAft>
                <a:spcPts val="0"/>
              </a:spcAft>
              <a:defRPr sz="6600" b="1" i="0" cap="none" baseline="0">
                <a:solidFill>
                  <a:srgbClr val="FFEC00"/>
                </a:solidFill>
                <a:latin typeface="Montserrat ExtraBold" pitchFamily="2" charset="77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BD5641-9D7E-1D48-B470-6D5B2EDA9D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68" y="2535671"/>
            <a:ext cx="3797300" cy="412934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lnSpc>
                <a:spcPts val="2480"/>
              </a:lnSpc>
              <a:spcAft>
                <a:spcPts val="0"/>
              </a:spcAft>
              <a:defRPr sz="2400" b="1" i="0" cap="none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8CEA35-28D9-A34B-92CD-F0624E8D2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681" y="5395931"/>
            <a:ext cx="1814147" cy="88039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3FB2C-F5B1-774A-B924-74B9834EA9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098360" y="5310"/>
            <a:ext cx="6091280" cy="685269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7B4F03C-ADEA-1442-86E1-328CA6EE75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682" y="4144365"/>
            <a:ext cx="3497815" cy="284578"/>
          </a:xfrm>
        </p:spPr>
        <p:txBody>
          <a:bodyPr>
            <a:normAutofit/>
          </a:bodyPr>
          <a:lstStyle>
            <a:lvl1pPr algn="l">
              <a:defRPr sz="1400" b="1" i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02D176-D71B-ED42-BB5E-D28CA99EE2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82" y="4472357"/>
            <a:ext cx="3497815" cy="284578"/>
          </a:xfrm>
        </p:spPr>
        <p:txBody>
          <a:bodyPr>
            <a:normAutofit/>
          </a:bodyPr>
          <a:lstStyle>
            <a:lvl1pPr algn="l"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2019</a:t>
            </a:r>
          </a:p>
        </p:txBody>
      </p:sp>
    </p:spTree>
    <p:extLst>
      <p:ext uri="{BB962C8B-B14F-4D97-AF65-F5344CB8AC3E}">
        <p14:creationId xmlns:p14="http://schemas.microsoft.com/office/powerpoint/2010/main" val="3834072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4" name="Rectangle 6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15852508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9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5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1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9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9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25945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616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88" r:id="rId14"/>
    <p:sldLayoutId id="2147483689" r:id="rId15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fkK9PSgGg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tdragoncancer.com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aYem9GNE1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Yg80Op2whM" TargetMode="External"/><Relationship Id="rId5" Type="http://schemas.openxmlformats.org/officeDocument/2006/relationships/image" Target="../media/image58.jpg"/><Relationship Id="rId4" Type="http://schemas.openxmlformats.org/officeDocument/2006/relationships/hyperlink" Target="https://www.unglobalpulse.org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tinamichael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2haT4TgjR7o?t=13s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atlantic.com/magazine/archive/2019/07/work-peak-professional-decline/59065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winburneuniversityoftechnology/videos/620134265493807/" TargetMode="External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44FEC-9AEB-4147-9885-7CFED7B6F5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716" y="1089928"/>
            <a:ext cx="11055283" cy="2139047"/>
          </a:xfrm>
        </p:spPr>
        <p:txBody>
          <a:bodyPr/>
          <a:lstStyle/>
          <a:p>
            <a:pPr marL="11887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6000" dirty="0">
                <a:solidFill>
                  <a:schemeClr val="bg1"/>
                </a:solidFill>
                <a:highlight>
                  <a:srgbClr val="FF0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PROFESSIONAL ISSUES IN</a:t>
            </a:r>
            <a:r>
              <a:rPr lang="en-US" sz="6000" dirty="0">
                <a:solidFill>
                  <a:srgbClr val="FF0000"/>
                </a:solidFill>
                <a:highlight>
                  <a:srgbClr val="FF0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r>
              <a:rPr lang="en-US" sz="6000" dirty="0">
                <a:solidFill>
                  <a:schemeClr val="bg1"/>
                </a:solidFill>
                <a:highlight>
                  <a:srgbClr val="FF0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11887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6000" dirty="0">
                <a:solidFill>
                  <a:schemeClr val="bg1"/>
                </a:solidFill>
                <a:highlight>
                  <a:srgbClr val="FF0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INFORMATION TECHNOLOGY</a:t>
            </a:r>
            <a:r>
              <a:rPr lang="en-US" sz="6000" dirty="0">
                <a:solidFill>
                  <a:srgbClr val="FF0000"/>
                </a:solidFill>
                <a:highlight>
                  <a:srgbClr val="FF0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80513-7D4D-7144-B7A9-AADC871BB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266" y="5441266"/>
            <a:ext cx="3111433" cy="171102"/>
          </a:xfrm>
        </p:spPr>
        <p:txBody>
          <a:bodyPr>
            <a:noAutofit/>
          </a:bodyPr>
          <a:lstStyle/>
          <a:p>
            <a:pPr marL="118872" indent="0">
              <a:buNone/>
            </a:pPr>
            <a:r>
              <a:rPr lang="en-US" sz="4000" b="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Dr. Jason Sargent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C20222C-AE4A-4C70-86FE-35FF23B79CA5}"/>
              </a:ext>
            </a:extLst>
          </p:cNvPr>
          <p:cNvSpPr txBox="1">
            <a:spLocks/>
          </p:cNvSpPr>
          <p:nvPr/>
        </p:nvSpPr>
        <p:spPr>
          <a:xfrm>
            <a:off x="374716" y="3629026"/>
            <a:ext cx="9988484" cy="396874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1400" b="1" i="0" kern="120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sz="4000" b="0" dirty="0">
                <a:solidFill>
                  <a:schemeClr val="tx1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#UpgradingYourWorld as an ICT Professional</a:t>
            </a:r>
            <a:endParaRPr lang="en-US" sz="4000" b="0" dirty="0">
              <a:solidFill>
                <a:srgbClr val="FFFF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45409-28BA-4460-902B-B439E609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741" y="0"/>
            <a:ext cx="675925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Professional Development</a:t>
            </a:r>
            <a:r>
              <a:rPr lang="en-US" sz="3600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AFE1A-1B9F-4E13-A72A-941DDB28BA00}"/>
              </a:ext>
            </a:extLst>
          </p:cNvPr>
          <p:cNvSpPr txBox="1"/>
          <p:nvPr/>
        </p:nvSpPr>
        <p:spPr>
          <a:xfrm>
            <a:off x="450267" y="1653575"/>
            <a:ext cx="4711699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You’re doing it now.</a:t>
            </a: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Continuing Professional Development (CPD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Formal CPD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short courses, work-related courses and attendance at conferences.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Informal CPD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learning new skills on the job and being </a:t>
            </a: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mentored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by somebody with more experience in your field. 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DC2EA1-ADA5-4A61-B847-1E860AA3A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Let’s break the context down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F7DC-8781-44FF-A6FF-F59652988509}"/>
              </a:ext>
            </a:extLst>
          </p:cNvPr>
          <p:cNvSpPr txBox="1"/>
          <p:nvPr/>
        </p:nvSpPr>
        <p:spPr>
          <a:xfrm>
            <a:off x="546101" y="1634412"/>
            <a:ext cx="1123373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can you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upgrade yourself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</a:t>
            </a:r>
            <a:r>
              <a:rPr lang="en-AU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upgrade your team, your organisation, your community, your society</a:t>
            </a: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280F8-C59B-4369-BF0C-C11133173D37}"/>
              </a:ext>
            </a:extLst>
          </p:cNvPr>
          <p:cNvSpPr txBox="1"/>
          <p:nvPr/>
        </p:nvSpPr>
        <p:spPr>
          <a:xfrm>
            <a:off x="546101" y="3276601"/>
            <a:ext cx="652843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are receiving a world class, accredited higher education. Swinburne is in the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 3% of universities worldwide / 321 QS Rankings 2021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‘Birth lottery’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 YOU/ should YOU have an obligation to ‘give back’ or to ‘pay it forward’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your opportunities, access to technology, connections/social capital &amp; skill development?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ACB82-1D25-48D9-98FB-9DDBECB6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292" y="3441700"/>
            <a:ext cx="1323084" cy="139099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C93CC7-A8DF-4987-83E0-FE2D8DD33A55}"/>
              </a:ext>
            </a:extLst>
          </p:cNvPr>
          <p:cNvSpPr/>
          <p:nvPr/>
        </p:nvSpPr>
        <p:spPr>
          <a:xfrm>
            <a:off x="10809771" y="2794006"/>
            <a:ext cx="886303" cy="359059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0792D-8077-4BCE-A73C-4074A18EB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571" y="4271907"/>
            <a:ext cx="804070" cy="66511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D7548-F938-4A56-9EB7-C55314489270}"/>
              </a:ext>
            </a:extLst>
          </p:cNvPr>
          <p:cNvCxnSpPr/>
          <p:nvPr/>
        </p:nvCxnSpPr>
        <p:spPr>
          <a:xfrm flipV="1">
            <a:off x="10804283" y="2794006"/>
            <a:ext cx="898753" cy="0"/>
          </a:xfrm>
          <a:prstGeom prst="line">
            <a:avLst/>
          </a:prstGeom>
          <a:noFill/>
          <a:ln w="25400" cap="flat" cmpd="sng" algn="ctr">
            <a:solidFill>
              <a:srgbClr val="3E91D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112CCC1-FC05-46F4-9791-4B6920517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031" y="3290986"/>
            <a:ext cx="1323084" cy="279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7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90271"/>
            <a:ext cx="1136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If you feel the answer = YES, how would you give back or pay it forward as an ICT professional? </a:t>
            </a:r>
          </a:p>
        </p:txBody>
      </p:sp>
      <p:pic>
        <p:nvPicPr>
          <p:cNvPr id="3" name="Picture 2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A7B97EDD-73E6-45DD-827E-AF6D00C4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36929"/>
            <a:ext cx="5130800" cy="513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EF9CB7-8657-4BA6-800E-762B2C12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3643229"/>
            <a:ext cx="6018212" cy="28707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1A9AA-6A88-4772-B8B3-BAAFB92F542C}"/>
              </a:ext>
            </a:extLst>
          </p:cNvPr>
          <p:cNvSpPr txBox="1"/>
          <p:nvPr/>
        </p:nvSpPr>
        <p:spPr>
          <a:xfrm>
            <a:off x="5905499" y="1634412"/>
            <a:ext cx="5874333" cy="1639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Mentoring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Being a ‘sounding board’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7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442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Mentoring &amp; Coaching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1A9AA-6A88-4772-B8B3-BAAFB92F542C}"/>
              </a:ext>
            </a:extLst>
          </p:cNvPr>
          <p:cNvSpPr txBox="1"/>
          <p:nvPr/>
        </p:nvSpPr>
        <p:spPr>
          <a:xfrm>
            <a:off x="412167" y="1634412"/>
            <a:ext cx="7880933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Mentoring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Greek mythology: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Ulysses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trusted his son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Telemachus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the care and direction of his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old friend, Mentor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before setting out to fight in the Trojan War.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mentor is not always older. Though generally </a:t>
            </a: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wiser to ways of the world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the organisational processes &amp; culture).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Structured or informal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Informal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most common 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taking someone under their wing.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Structured mentoring involves a relationship which is established between a mentee and mentor for a pre-determined period.</a:t>
            </a: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F0640-17B6-4978-97EC-3D737329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479" y="1879600"/>
            <a:ext cx="324335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8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442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Mentoring &amp; Coaching</a:t>
            </a:r>
            <a:r>
              <a:rPr lang="en-US" sz="3600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1A9AA-6A88-4772-B8B3-BAAFB92F542C}"/>
              </a:ext>
            </a:extLst>
          </p:cNvPr>
          <p:cNvSpPr txBox="1"/>
          <p:nvPr/>
        </p:nvSpPr>
        <p:spPr>
          <a:xfrm>
            <a:off x="412167" y="1634412"/>
            <a:ext cx="6229933" cy="487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Coaching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artnering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with clients 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thought-provoking and creative process that inspires them to maximise their personal and professional potential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role of the manager, in short, is becoming that of a coach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Increasingly, coaching is becoming integral to the fabric of a learning culture—</a:t>
            </a: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skill that good managers at all levels need to develop and deploy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77B33D-3B57-48C5-9A1E-E2145FA5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36" y="0"/>
            <a:ext cx="4918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3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513579-8BB8-4FDF-B200-C814065F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767" y="2453468"/>
            <a:ext cx="3678363" cy="3678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633" y="415317"/>
            <a:ext cx="876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charset="0"/>
                <a:ea typeface="ＭＳ Ｐゴシック"/>
              </a:rPr>
              <a:t>M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entoring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…Hmmm…Coaching…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3058E-031E-400B-8CE2-D107339ECE32}"/>
              </a:ext>
            </a:extLst>
          </p:cNvPr>
          <p:cNvSpPr txBox="1"/>
          <p:nvPr/>
        </p:nvSpPr>
        <p:spPr>
          <a:xfrm>
            <a:off x="430635" y="1634634"/>
            <a:ext cx="11271630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A relationship between two people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the goal of professional and personal development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000" dirty="0">
              <a:solidFill>
                <a:prstClr val="black"/>
              </a:solidFill>
              <a:latin typeface="Arial" charset="0"/>
              <a:ea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000" dirty="0">
              <a:solidFill>
                <a:prstClr val="black"/>
              </a:solidFill>
              <a:latin typeface="Arial" charset="0"/>
              <a:ea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000" dirty="0">
              <a:solidFill>
                <a:prstClr val="black"/>
              </a:solidFill>
              <a:latin typeface="Arial" charset="0"/>
              <a:ea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000" dirty="0">
              <a:solidFill>
                <a:prstClr val="black"/>
              </a:solidFill>
              <a:latin typeface="Arial" charset="0"/>
              <a:ea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000" dirty="0">
              <a:solidFill>
                <a:prstClr val="black"/>
              </a:solidFill>
              <a:latin typeface="Arial" charset="0"/>
              <a:ea typeface="ＭＳ Ｐゴシック"/>
            </a:endParaRPr>
          </a:p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000" dirty="0">
              <a:solidFill>
                <a:prstClr val="black"/>
              </a:solidFill>
              <a:latin typeface="Arial" charset="0"/>
              <a:ea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Beware of Mentorship Malpractice’</a:t>
            </a:r>
          </a:p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     (Chopra, Edelson 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&amp; Saint 2016)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 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3DCF1C-719F-4025-8A25-3B39DC23AE0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73DB2-19F6-47E7-A756-430FC51A1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87" y="2500745"/>
            <a:ext cx="4082882" cy="2041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BBEA2-0748-40FD-92E1-3FC70B524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021" y="2500745"/>
            <a:ext cx="3163452" cy="31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940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442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Trust</a:t>
            </a:r>
            <a:r>
              <a:rPr lang="en-US" sz="3600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1A9AA-6A88-4772-B8B3-BAAFB92F542C}"/>
              </a:ext>
            </a:extLst>
          </p:cNvPr>
          <p:cNvSpPr txBox="1"/>
          <p:nvPr/>
        </p:nvSpPr>
        <p:spPr>
          <a:xfrm>
            <a:off x="412167" y="1634412"/>
            <a:ext cx="11367665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Fukuyama (1995) defines trust as “the expectation that arises within a community of regular, honest, and cooperative behavior, based on commonly shared norms, on the part of other members of that community” (p. 26).</a:t>
            </a:r>
            <a:endParaRPr lang="en-AU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need for trust stems from the lack of detailed knowledge about others’ abilities and motivation to act as promised (Deutsch, 1958).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formalisation of a trusting relationship                                                                                                       therefore occurs where A trusts B to do X                                                                                                 (Kohn, 2008).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AU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Issac</a:t>
            </a: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Stern said, "Music happens between the                                                                                            notes" and the same is true for trust. Trust happens                                                                                    between the meetings.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878791-5661-4EC4-9D69-410AF890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878286"/>
            <a:ext cx="4845632" cy="2575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8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135154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Pro-bono</a:t>
            </a:r>
            <a:r>
              <a:rPr lang="en-US" sz="3600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F7DC-8781-44FF-A6FF-F59652988509}"/>
              </a:ext>
            </a:extLst>
          </p:cNvPr>
          <p:cNvSpPr txBox="1"/>
          <p:nvPr/>
        </p:nvSpPr>
        <p:spPr>
          <a:xfrm>
            <a:off x="546101" y="781485"/>
            <a:ext cx="1123373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Adj. denoting work undertaken without charge</a:t>
            </a:r>
            <a:endParaRPr kumimoji="0" lang="en-AU" sz="16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18AF1-74EF-43E1-AECE-B0EEB315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12" y="331571"/>
            <a:ext cx="6429375" cy="6391275"/>
          </a:xfrm>
          <a:prstGeom prst="rect">
            <a:avLst/>
          </a:prstGeom>
        </p:spPr>
      </p:pic>
      <p:pic>
        <p:nvPicPr>
          <p:cNvPr id="5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FA00A00E-F49E-40C3-863A-062760E8B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1" y="2578100"/>
            <a:ext cx="45720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29E84-3EE0-4689-8E67-17EA35BC7ED0}"/>
              </a:ext>
            </a:extLst>
          </p:cNvPr>
          <p:cNvSpPr txBox="1"/>
          <p:nvPr/>
        </p:nvSpPr>
        <p:spPr>
          <a:xfrm>
            <a:off x="469901" y="1728395"/>
            <a:ext cx="1123373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David Banger, CHANGELead</a:t>
            </a:r>
            <a:endParaRPr kumimoji="0" lang="en-AU" sz="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5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135154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Pro-bono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FBF399B-39F4-42ED-9EF5-A34AABCA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14" y="1117600"/>
            <a:ext cx="8879086" cy="573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2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8796E-C5FB-488E-BCF3-861E4702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0" y="5188940"/>
            <a:ext cx="1470024" cy="147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4" y="1552082"/>
            <a:ext cx="10999366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solidFill>
                  <a:schemeClr val="bg1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What we will be covering</a:t>
            </a:r>
            <a:r>
              <a:rPr lang="en-AU" sz="2000" b="1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Genesis of the UpgradeYourWorld hashtag 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Ways about upgrading yourself, your team, your organisation, your community and your society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Professional Development, Mentoring &amp; Coaching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Examples of Technology Proficios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How to start to begin the tech proficio mission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Good reasons to work with Public Interest Technology and go about upgrading your world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Considerations when heading down the path of upgrading your world especially                                                     in the humanitarian technology domain.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66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white"/>
                </a:solidFill>
                <a:latin typeface="Arial" charset="0"/>
                <a:ea typeface="ＭＳ Ｐゴシック"/>
              </a:rPr>
              <a:t>This session’s </a:t>
            </a: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46954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A6628-D18C-49EC-B35F-CB2EDEC8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3C12A3-B114-422C-9596-AE3E0B01A81E}"/>
              </a:ext>
            </a:extLst>
          </p:cNvPr>
          <p:cNvSpPr txBox="1"/>
          <p:nvPr/>
        </p:nvSpPr>
        <p:spPr>
          <a:xfrm>
            <a:off x="0" y="317500"/>
            <a:ext cx="12192000" cy="17246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Refugee ID / Multi-modal Biometrics ID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EPS/DFS / Digital Aid Frameworks</a:t>
            </a:r>
          </a:p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8700B-16E2-4358-B5A2-6BF8B59A5125}"/>
              </a:ext>
            </a:extLst>
          </p:cNvPr>
          <p:cNvSpPr txBox="1"/>
          <p:nvPr/>
        </p:nvSpPr>
        <p:spPr>
          <a:xfrm>
            <a:off x="1524000" y="59728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Social Implications of National Security (SINS20)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Washington, DC</a:t>
            </a:r>
          </a:p>
        </p:txBody>
      </p:sp>
      <p:pic>
        <p:nvPicPr>
          <p:cNvPr id="8" name="Picture 7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85997039-7F90-4815-AF91-BA09C7C4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57814"/>
            <a:ext cx="9144000" cy="41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3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3C12A3-B114-422C-9596-AE3E0B01A81E}"/>
              </a:ext>
            </a:extLst>
          </p:cNvPr>
          <p:cNvSpPr txBox="1"/>
          <p:nvPr/>
        </p:nvSpPr>
        <p:spPr>
          <a:xfrm>
            <a:off x="0" y="317500"/>
            <a:ext cx="12192000" cy="13165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Election Digital ID / Education Passports / Digital Literacy / World’s Largest Lesson / Data mapping / IoT in Agriculture / Somali Cultural Archives</a:t>
            </a:r>
          </a:p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8A27A-E960-43D4-B624-1341144F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" y="1634013"/>
            <a:ext cx="8542420" cy="5214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B8700B-16E2-4358-B5A2-6BF8B59A5125}"/>
              </a:ext>
            </a:extLst>
          </p:cNvPr>
          <p:cNvSpPr txBox="1"/>
          <p:nvPr/>
        </p:nvSpPr>
        <p:spPr>
          <a:xfrm>
            <a:off x="14205" y="6210298"/>
            <a:ext cx="854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AU" sz="2000" dirty="0">
                <a:solidFill>
                  <a:schemeClr val="bg1"/>
                </a:solidFill>
                <a:highlight>
                  <a:srgbClr val="FF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AU" sz="2000" baseline="30000" dirty="0">
                <a:solidFill>
                  <a:schemeClr val="bg1"/>
                </a:solidFill>
                <a:highlight>
                  <a:srgbClr val="FF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nd</a:t>
            </a:r>
            <a:r>
              <a:rPr lang="en-AU" sz="2000" dirty="0">
                <a:solidFill>
                  <a:schemeClr val="bg1"/>
                </a:solidFill>
                <a:highlight>
                  <a:srgbClr val="FF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Annual Swinburne-Somali Research Symposium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73017F-F03A-4B5A-9176-22FF3D67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74" y="4848060"/>
            <a:ext cx="3803152" cy="1262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C66745-3F25-46AB-9910-A8DB6C9CB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213" y="1634012"/>
            <a:ext cx="2038787" cy="2531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1C277-3A09-40AF-8500-87462F7B6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838" y="1634013"/>
            <a:ext cx="1605376" cy="2531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53B7B7-7CA4-4FD7-B345-E9B894E33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601" y="4539116"/>
            <a:ext cx="2380286" cy="20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3C12A3-B114-422C-9596-AE3E0B01A81E}"/>
              </a:ext>
            </a:extLst>
          </p:cNvPr>
          <p:cNvSpPr txBox="1"/>
          <p:nvPr/>
        </p:nvSpPr>
        <p:spPr>
          <a:xfrm>
            <a:off x="0" y="317500"/>
            <a:ext cx="12192000" cy="123219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#UpgradeYourWorld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B9F5E-C660-4666-BBF3-D9FBD1FD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5" y="1924433"/>
            <a:ext cx="4434289" cy="4616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49AA1-C2C9-4D2C-AF51-07BE6E07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1924433"/>
            <a:ext cx="2343150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FC76F-0EE9-401A-A8D2-A43F012F4AE0}"/>
              </a:ext>
            </a:extLst>
          </p:cNvPr>
          <p:cNvSpPr txBox="1"/>
          <p:nvPr/>
        </p:nvSpPr>
        <p:spPr>
          <a:xfrm>
            <a:off x="7632699" y="1924433"/>
            <a:ext cx="42618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Networked Readiness Index (/139)</a:t>
            </a: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	N/A</a:t>
            </a:r>
          </a:p>
          <a:p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Human Development Index (/189)</a:t>
            </a:r>
          </a:p>
          <a:p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	N/A</a:t>
            </a:r>
          </a:p>
        </p:txBody>
      </p:sp>
      <p:pic>
        <p:nvPicPr>
          <p:cNvPr id="14" name="Picture 20" descr="Somalia. Round icon. Download icon.">
            <a:extLst>
              <a:ext uri="{FF2B5EF4-FFF2-40B4-BE49-F238E27FC236}">
                <a16:creationId xmlns:a16="http://schemas.microsoft.com/office/drawing/2014/main" id="{36FA9623-7AF8-4E9E-8359-D782B955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655" y="2471852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Somalia. Round icon. Download icon.">
            <a:extLst>
              <a:ext uri="{FF2B5EF4-FFF2-40B4-BE49-F238E27FC236}">
                <a16:creationId xmlns:a16="http://schemas.microsoft.com/office/drawing/2014/main" id="{861491EC-4759-4B3D-BC26-46EDA70E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355" y="3703752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329E8A-7EBF-4B84-B90A-32CB1254B03D}"/>
              </a:ext>
            </a:extLst>
          </p:cNvPr>
          <p:cNvSpPr txBox="1"/>
          <p:nvPr/>
        </p:nvSpPr>
        <p:spPr>
          <a:xfrm>
            <a:off x="7632699" y="4394875"/>
            <a:ext cx="426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“We can collect data if we are able to roam around Mogadishu safely and without the tribe/clan card or private armed militias. The only other solution is to move the capital and start a new history. It just can't happen in the current Moga we see”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Hibaq Nur, LinkedIn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33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newspaper&#10;&#10;Description automatically generated">
            <a:extLst>
              <a:ext uri="{FF2B5EF4-FFF2-40B4-BE49-F238E27FC236}">
                <a16:creationId xmlns:a16="http://schemas.microsoft.com/office/drawing/2014/main" id="{CC591A51-AD3D-49FB-8471-330987B24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75434" cy="685800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CCA55F5-E3E8-4C2F-AE98-A90B31029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4674"/>
            <a:ext cx="5303182" cy="5247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840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Take inspiration from Technology </a:t>
            </a:r>
            <a:r>
              <a:rPr lang="en-US" sz="3600" dirty="0" err="1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Prōficiōs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F7DC-8781-44FF-A6FF-F59652988509}"/>
              </a:ext>
            </a:extLst>
          </p:cNvPr>
          <p:cNvSpPr txBox="1"/>
          <p:nvPr/>
        </p:nvSpPr>
        <p:spPr>
          <a:xfrm>
            <a:off x="546101" y="1634412"/>
            <a:ext cx="11233732" cy="394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Infoxchange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Benetech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Collective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Ecosia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Vodafone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DreamLab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Dragon, Cancer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“When I was a child, I wanted to be...”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Pulse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61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Infoxchange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5A010-2D50-4431-835F-910D19E6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77" y="1930502"/>
            <a:ext cx="6622323" cy="4375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C1CF6-A95A-4062-85AF-49F3D1C7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21" y="4511127"/>
            <a:ext cx="1996006" cy="132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9015B-5691-4AB4-B9F8-9021147DC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093" y="2323852"/>
            <a:ext cx="1602063" cy="16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56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Benetech / Technology serving humanity</a:t>
            </a:r>
          </a:p>
        </p:txBody>
      </p:sp>
      <p:pic>
        <p:nvPicPr>
          <p:cNvPr id="6" name="Picture 5" descr="Screen Shot 2017-10-02 at 12.49.58 pm.png">
            <a:extLst>
              <a:ext uri="{FF2B5EF4-FFF2-40B4-BE49-F238E27FC236}">
                <a16:creationId xmlns:a16="http://schemas.microsoft.com/office/drawing/2014/main" id="{ADD27F37-73D6-4503-AC4D-292DC5E80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868714"/>
            <a:ext cx="9144000" cy="3702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19FDB-00B4-4EB0-9376-264DC7E97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750" y="2036623"/>
            <a:ext cx="1486083" cy="1486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6DB25-B0EA-4E52-952D-2CA1E6BB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842" y="4078335"/>
            <a:ext cx="1189897" cy="14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22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Jim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Fruchterman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/ Benetech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F8CC4-29AF-4847-87D1-3FD917B1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07" y="1640053"/>
            <a:ext cx="7224386" cy="4633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E553B-925E-4558-9ED2-5EF0FC874876}"/>
              </a:ext>
            </a:extLst>
          </p:cNvPr>
          <p:cNvSpPr txBox="1"/>
          <p:nvPr/>
        </p:nvSpPr>
        <p:spPr>
          <a:xfrm>
            <a:off x="0" y="595025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Technology must serve all of humanity</a:t>
            </a:r>
          </a:p>
        </p:txBody>
      </p:sp>
    </p:spTree>
    <p:extLst>
      <p:ext uri="{BB962C8B-B14F-4D97-AF65-F5344CB8AC3E}">
        <p14:creationId xmlns:p14="http://schemas.microsoft.com/office/powerpoint/2010/main" val="215244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Your Convenor’s homage to Jim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E553B-925E-4558-9ED2-5EF0FC874876}"/>
              </a:ext>
            </a:extLst>
          </p:cNvPr>
          <p:cNvSpPr txBox="1"/>
          <p:nvPr/>
        </p:nvSpPr>
        <p:spPr>
          <a:xfrm>
            <a:off x="0" y="595025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i="1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There is an acute shortness of love in the world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E23D1-3729-48C1-A81E-D930BA1A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966" y="1721451"/>
            <a:ext cx="6980436" cy="3933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00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4" y="1571632"/>
            <a:ext cx="1154229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Objectives of this session</a:t>
            </a:r>
            <a:r>
              <a:rPr kumimoji="0" lang="en-AU" sz="20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Understand the genesis of the UpgradeYourWorld hashtag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THINK &amp; REFLECT upon implied obligations as a current/future ICT Professional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Become aware of Technology Proficios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Identify areas for further exploration in your own time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Be more knowledgeable at the end of the session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66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This session’s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objectives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19843-B002-4B0D-A022-9835E591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96" y="5092699"/>
            <a:ext cx="1680227" cy="16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2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Zambare is my Guru</a:t>
            </a:r>
          </a:p>
        </p:txBody>
      </p:sp>
      <p:pic>
        <p:nvPicPr>
          <p:cNvPr id="3" name="Picture 2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0762BF94-0B36-4769-9D25-29304B52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37" y="1502025"/>
            <a:ext cx="8033963" cy="5355975"/>
          </a:xfrm>
          <a:prstGeom prst="rect">
            <a:avLst/>
          </a:prstGeom>
        </p:spPr>
      </p:pic>
      <p:pic>
        <p:nvPicPr>
          <p:cNvPr id="10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D801574-ED97-4D6D-9B18-B78CC37CA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3" y="2303587"/>
            <a:ext cx="2819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24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Be Collective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8189A-9389-4043-BE6B-19D35ACA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3" y="1498600"/>
            <a:ext cx="10714994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E8BE8-E72F-40A9-8D46-8782A314E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3" y="4670644"/>
            <a:ext cx="1766887" cy="1766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755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Ecosia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E451E-1852-4219-BD3E-2DA59452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404"/>
            <a:ext cx="12192000" cy="55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21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Dreamlab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/ Solving Cancer, Quicker</a:t>
            </a:r>
          </a:p>
        </p:txBody>
      </p:sp>
      <p:pic>
        <p:nvPicPr>
          <p:cNvPr id="9" name="IfkK9PSgGg0">
            <a:extLst>
              <a:ext uri="{FF2B5EF4-FFF2-40B4-BE49-F238E27FC236}">
                <a16:creationId xmlns:a16="http://schemas.microsoft.com/office/drawing/2014/main" id="{9EC818D0-0484-4CA2-8B0C-2FD88C5514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2400" y="1536700"/>
            <a:ext cx="9152837" cy="5148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924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That Dragon, Cancer</a:t>
            </a:r>
          </a:p>
        </p:txBody>
      </p:sp>
      <p:pic>
        <p:nvPicPr>
          <p:cNvPr id="4" name="Picture 3" descr="Screen Shot 2018-08-17 at 8.04.49 pm.png">
            <a:extLst>
              <a:ext uri="{FF2B5EF4-FFF2-40B4-BE49-F238E27FC236}">
                <a16:creationId xmlns:a16="http://schemas.microsoft.com/office/drawing/2014/main" id="{B151EEFE-3F2C-4DE1-B78F-91262B838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02" y="0"/>
            <a:ext cx="122003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CA31B-3DE0-4B77-8291-C51D396273AD}"/>
              </a:ext>
            </a:extLst>
          </p:cNvPr>
          <p:cNvSpPr txBox="1"/>
          <p:nvPr/>
        </p:nvSpPr>
        <p:spPr>
          <a:xfrm rot="16200000">
            <a:off x="9366570" y="2632384"/>
            <a:ext cx="4872243" cy="37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http://www.thatdragoncancer.com/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9DBD4-62A2-4862-B197-D8E62AA32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64" y="5254614"/>
            <a:ext cx="4632510" cy="14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85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7 Billion Others / The impactful power of multimedia</a:t>
            </a:r>
          </a:p>
        </p:txBody>
      </p:sp>
      <p:pic>
        <p:nvPicPr>
          <p:cNvPr id="4" name="qaYem9GNE1g">
            <a:extLst>
              <a:ext uri="{FF2B5EF4-FFF2-40B4-BE49-F238E27FC236}">
                <a16:creationId xmlns:a16="http://schemas.microsoft.com/office/drawing/2014/main" id="{36112D3C-B85D-4958-AE19-0316412C8E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8418" y="1473200"/>
            <a:ext cx="9135164" cy="5138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73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UN’s Global Pulse</a:t>
            </a:r>
          </a:p>
        </p:txBody>
      </p:sp>
      <p:pic>
        <p:nvPicPr>
          <p:cNvPr id="5" name="kYg80Op2whM">
            <a:extLst>
              <a:ext uri="{FF2B5EF4-FFF2-40B4-BE49-F238E27FC236}">
                <a16:creationId xmlns:a16="http://schemas.microsoft.com/office/drawing/2014/main" id="{5309F406-6335-439E-9AE5-205C5B24EE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74516" y="1958289"/>
            <a:ext cx="7807484" cy="4391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BE65EC8-D180-495A-8EF3-8613B01C5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82" y="2606781"/>
            <a:ext cx="1820427" cy="309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1D625-04AD-4BD2-B0C0-23845B2B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3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235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141830"/>
            <a:ext cx="1136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Stand on the shoulders of Giants / Find your BFG!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 Professor Katina Michael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70C53-BDED-4CA9-ABCD-F87BF807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29" y="1770316"/>
            <a:ext cx="6189433" cy="410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82681-AB8A-4BCA-B85E-D6EB7F84235E}"/>
              </a:ext>
            </a:extLst>
          </p:cNvPr>
          <p:cNvSpPr txBox="1"/>
          <p:nvPr/>
        </p:nvSpPr>
        <p:spPr>
          <a:xfrm>
            <a:off x="0" y="607024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t>Center Director of Engineering, Policy and Society. School for the Future of Innovation in Society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hlinkClick r:id="rId3"/>
              </a:rPr>
              <a:t>http://www.katinamichael.com/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3A4239-F4A9-44CA-BB9F-5502FD34F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792411"/>
            <a:ext cx="2662571" cy="3865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5618D-6F84-4F5D-A1BC-ACBE85541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951" y="1766556"/>
            <a:ext cx="1294911" cy="1294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092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141830"/>
            <a:ext cx="1136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Feed on &amp; drink up the knowledge of GIANTS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Khanjan Mehta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09B9F-779C-49DB-B490-20BBA50E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7" y="2511624"/>
            <a:ext cx="3475211" cy="2047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004B7-FF6B-4BE8-8806-AE6CA874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31" y="2011869"/>
            <a:ext cx="973069" cy="1462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574F4-EFD3-4120-90E9-2F73C31A2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312" y="3592955"/>
            <a:ext cx="1346711" cy="1346711"/>
          </a:xfrm>
          <a:prstGeom prst="rect">
            <a:avLst/>
          </a:prstGeom>
          <a:effectLst/>
        </p:spPr>
      </p:pic>
      <p:pic>
        <p:nvPicPr>
          <p:cNvPr id="13" name="Picture 12" descr="Screen Shot 2018-08-17 at 8.44.56 pm.png">
            <a:extLst>
              <a:ext uri="{FF2B5EF4-FFF2-40B4-BE49-F238E27FC236}">
                <a16:creationId xmlns:a16="http://schemas.microsoft.com/office/drawing/2014/main" id="{E74B83EF-1976-479D-8850-B16AEDDD1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54" y="1724858"/>
            <a:ext cx="6208551" cy="4016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8368AD-2D75-4027-A5A7-10C6455E1127}"/>
              </a:ext>
            </a:extLst>
          </p:cNvPr>
          <p:cNvSpPr txBox="1"/>
          <p:nvPr/>
        </p:nvSpPr>
        <p:spPr>
          <a:xfrm>
            <a:off x="6513645" y="5975898"/>
            <a:ext cx="366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 charset="0"/>
                <a:ea typeface="ＭＳ Ｐゴシック"/>
                <a:hlinkClick r:id="rId6"/>
              </a:rPr>
              <a:t>https://youtu.be/2haT4TgjR7o?t=13s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ＭＳ Ｐゴシック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AC66C5-469D-4E27-8FA3-4F3E3CA44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940" y="5058490"/>
            <a:ext cx="1078524" cy="1064208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FBD20C-0AEB-4B92-88EC-366C7E9BA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029" y="4857321"/>
            <a:ext cx="2450053" cy="8843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137692-C372-466A-9B78-4468C9C4D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1187" y="5879094"/>
            <a:ext cx="1807129" cy="8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8796E-C5FB-488E-BCF3-861E4702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96" y="5029199"/>
            <a:ext cx="1680227" cy="1680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4" y="1725970"/>
            <a:ext cx="1154229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2. Evaluate the role of standards, codes of conduct and legislative/regulatory obligations on the level of professionalism of the ICT industry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3. Review the roles and responsibilities of ICT professionals in organisations and society from a range of perspectives such as work-life balance, mentoring and life-long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66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white"/>
                </a:solidFill>
                <a:latin typeface="Arial" charset="0"/>
                <a:ea typeface="ＭＳ Ｐゴシック"/>
              </a:rPr>
              <a:t>This session’s </a:t>
            </a: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ULO’s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7215B-1A48-4E69-B4E5-03D114F592AC}"/>
              </a:ext>
            </a:extLst>
          </p:cNvPr>
          <p:cNvSpPr txBox="1"/>
          <p:nvPr/>
        </p:nvSpPr>
        <p:spPr>
          <a:xfrm>
            <a:off x="430634" y="3711121"/>
            <a:ext cx="11221616" cy="248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solidFill>
                  <a:schemeClr val="bg1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What you need to do with this recorded presentation</a:t>
            </a:r>
            <a:r>
              <a:rPr lang="en-AU" sz="2000" b="1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1800" dirty="0">
                <a:solidFill>
                  <a:prstClr val="black"/>
                </a:solidFill>
                <a:latin typeface="Arial" charset="0"/>
                <a:ea typeface="ＭＳ Ｐゴシック"/>
              </a:rPr>
              <a:t>Watch, reflect and take your own notes. Bring any queries you may have on the concepts ready for the weekly LIVE catchup classes.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AU" sz="1200" dirty="0">
              <a:solidFill>
                <a:prstClr val="black"/>
              </a:solidFill>
              <a:latin typeface="Arial" charset="0"/>
              <a:ea typeface="ＭＳ Ｐゴシック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solidFill>
                  <a:schemeClr val="bg1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How long will this task take</a:t>
            </a:r>
            <a:r>
              <a:rPr lang="en-AU" sz="2000" b="1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  <a:r>
              <a:rPr lang="en-AU" sz="2000" b="1" dirty="0">
                <a:solidFill>
                  <a:srgbClr val="FF0000"/>
                </a:solidFill>
                <a:latin typeface="Arial" charset="0"/>
                <a:ea typeface="ＭＳ Ｐゴシック"/>
              </a:rPr>
              <a:t>  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1800" dirty="0">
                <a:solidFill>
                  <a:prstClr val="black"/>
                </a:solidFill>
                <a:latin typeface="Arial" charset="0"/>
                <a:ea typeface="ＭＳ Ｐゴシック"/>
              </a:rPr>
              <a:t>This task will take approx. </a:t>
            </a:r>
            <a:r>
              <a:rPr lang="en-AU" b="1" dirty="0">
                <a:solidFill>
                  <a:prstClr val="black"/>
                </a:solidFill>
                <a:latin typeface="Arial" charset="0"/>
                <a:ea typeface="ＭＳ Ｐゴシック"/>
              </a:rPr>
              <a:t>60</a:t>
            </a:r>
            <a:r>
              <a:rPr lang="en-AU" sz="1800" b="1" dirty="0">
                <a:solidFill>
                  <a:prstClr val="black"/>
                </a:solidFill>
                <a:latin typeface="Arial" charset="0"/>
                <a:ea typeface="ＭＳ Ｐゴシック"/>
              </a:rPr>
              <a:t> minutes</a:t>
            </a:r>
            <a:r>
              <a:rPr lang="en-AU" sz="1800" dirty="0">
                <a:solidFill>
                  <a:prstClr val="black"/>
                </a:solidFill>
                <a:latin typeface="Arial" charset="0"/>
                <a:ea typeface="ＭＳ Ｐゴシック"/>
              </a:rPr>
              <a:t> to complete.</a:t>
            </a:r>
          </a:p>
        </p:txBody>
      </p:sp>
    </p:spTree>
    <p:extLst>
      <p:ext uri="{BB962C8B-B14F-4D97-AF65-F5344CB8AC3E}">
        <p14:creationId xmlns:p14="http://schemas.microsoft.com/office/powerpoint/2010/main" val="1380581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141830"/>
            <a:ext cx="1136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Feed on &amp; drink up the knowledge of GIANTS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Khanjan Mehta</a:t>
            </a:r>
          </a:p>
        </p:txBody>
      </p:sp>
      <p:pic>
        <p:nvPicPr>
          <p:cNvPr id="5" name="Picture 4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B839AC9E-387A-48E4-8B1E-E3D8AD7EB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67" y="1706071"/>
            <a:ext cx="4875088" cy="4875088"/>
          </a:xfrm>
          <a:prstGeom prst="rect">
            <a:avLst/>
          </a:prstGeom>
        </p:spPr>
      </p:pic>
      <p:pic>
        <p:nvPicPr>
          <p:cNvPr id="8" name="Picture 7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556E246F-E47C-4D2D-9E2E-75429B51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9" y="2338494"/>
            <a:ext cx="5378091" cy="36102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C70CDA-A2BC-48C6-866E-4FD68453F889}"/>
              </a:ext>
            </a:extLst>
          </p:cNvPr>
          <p:cNvSpPr/>
          <p:nvPr/>
        </p:nvSpPr>
        <p:spPr>
          <a:xfrm>
            <a:off x="8938518" y="2702103"/>
            <a:ext cx="729465" cy="726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939C68-E819-4081-8D42-0F7818D95F0B}"/>
              </a:ext>
            </a:extLst>
          </p:cNvPr>
          <p:cNvSpPr/>
          <p:nvPr/>
        </p:nvSpPr>
        <p:spPr>
          <a:xfrm>
            <a:off x="9359757" y="3303605"/>
            <a:ext cx="629293" cy="978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0971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7-10-02 at 3.55.34 pm.png">
            <a:extLst>
              <a:ext uri="{FF2B5EF4-FFF2-40B4-BE49-F238E27FC236}">
                <a16:creationId xmlns:a16="http://schemas.microsoft.com/office/drawing/2014/main" id="{4AFD994B-BD1A-4397-BF0B-AC0E76F1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526" y="1485901"/>
            <a:ext cx="5346700" cy="537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141830"/>
            <a:ext cx="1136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Social Impact takes a Planet</a:t>
            </a:r>
            <a:r>
              <a:rPr lang="en-US" sz="3600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Khanjan Mehta</a:t>
            </a:r>
          </a:p>
        </p:txBody>
      </p:sp>
    </p:spTree>
    <p:extLst>
      <p:ext uri="{BB962C8B-B14F-4D97-AF65-F5344CB8AC3E}">
        <p14:creationId xmlns:p14="http://schemas.microsoft.com/office/powerpoint/2010/main" val="3743187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0633" y="415317"/>
            <a:ext cx="876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Passion Projects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3058E-031E-400B-8CE2-D107339ECE32}"/>
              </a:ext>
            </a:extLst>
          </p:cNvPr>
          <p:cNvSpPr txBox="1"/>
          <p:nvPr/>
        </p:nvSpPr>
        <p:spPr>
          <a:xfrm>
            <a:off x="430635" y="1634634"/>
            <a:ext cx="8405028" cy="345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Why Tech Companies Can Benefit From Passion Projects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Samantha Radocchia, FORBES 2018</a:t>
            </a: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Taking a different way walking to work…that’s what your side projects are—little side streets that can lead you to new ideas.</a:t>
            </a: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Giving your team an outlet—even one that’s tangentially related to the work they’re doing—is a good way to foster individual growth and keep people from burning out.</a:t>
            </a: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Ideas will compound into something bigger and better for your team.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3DCF1C-719F-4025-8A25-3B39DC23AE0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4D540-A749-4D48-ADE6-2B2817AB5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42" y="1802458"/>
            <a:ext cx="2347059" cy="3121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4B43A-2E0F-4C04-AE6A-2E27B5501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3" y="5170288"/>
            <a:ext cx="3000377" cy="16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404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3DCF1C-719F-4025-8A25-3B39DC23AE0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26" name="Picture 2" descr="An opportunity for nurses to take up a challenging new role: Clinical  Documentation Improvement Specialist - Australian College of Nursing">
            <a:extLst>
              <a:ext uri="{FF2B5EF4-FFF2-40B4-BE49-F238E27FC236}">
                <a16:creationId xmlns:a16="http://schemas.microsoft.com/office/drawing/2014/main" id="{7CC547C9-9C53-4953-ACCE-8A41687D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235"/>
            <a:ext cx="12192000" cy="684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D31364-C4F7-41DD-BFBC-EF5A39F5FAF7}"/>
              </a:ext>
            </a:extLst>
          </p:cNvPr>
          <p:cNvSpPr txBox="1"/>
          <p:nvPr/>
        </p:nvSpPr>
        <p:spPr>
          <a:xfrm>
            <a:off x="-1" y="20548"/>
            <a:ext cx="1219200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If you received </a:t>
            </a: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1 year’s salary and were told </a:t>
            </a: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Go.Do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hange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!” </a:t>
            </a: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400" dirty="0">
              <a:solidFill>
                <a:srgbClr val="FF0000"/>
              </a:solidFill>
              <a:highlight>
                <a:srgbClr val="FF0000"/>
              </a:highlight>
              <a:latin typeface="Arial" charset="0"/>
              <a:ea typeface="ＭＳ Ｐゴシック"/>
            </a:endParaRP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400" dirty="0">
              <a:solidFill>
                <a:srgbClr val="FF0000"/>
              </a:solidFill>
              <a:highlight>
                <a:srgbClr val="FF0000"/>
              </a:highlight>
              <a:latin typeface="Arial" charset="0"/>
              <a:ea typeface="ＭＳ Ｐゴシック"/>
            </a:endParaRP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400" dirty="0">
              <a:solidFill>
                <a:srgbClr val="FF0000"/>
              </a:solidFill>
              <a:highlight>
                <a:srgbClr val="FF0000"/>
              </a:highlight>
              <a:latin typeface="Arial" charset="0"/>
              <a:ea typeface="ＭＳ Ｐゴシック"/>
            </a:endParaRP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What would you do?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.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7005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18229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Why #UpgradingYourWorld is worthwhile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840E5-28B7-42D9-AE78-BD27595D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58" y="1984919"/>
            <a:ext cx="1297572" cy="973132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5BA5EAF-0A65-4E7E-B866-45BF8226025F}"/>
              </a:ext>
            </a:extLst>
          </p:cNvPr>
          <p:cNvSpPr txBox="1">
            <a:spLocks/>
          </p:cNvSpPr>
          <p:nvPr/>
        </p:nvSpPr>
        <p:spPr>
          <a:xfrm>
            <a:off x="412166" y="1765928"/>
            <a:ext cx="6708327" cy="4330700"/>
          </a:xfrm>
          <a:prstGeom prst="rect">
            <a:avLst/>
          </a:prstGeom>
          <a:noFill/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  <a:defRPr sz="2400">
                <a:solidFill>
                  <a:schemeClr val="tx2"/>
                </a:solidFill>
                <a:latin typeface="Open Sans"/>
                <a:ea typeface="ＭＳ Ｐゴシック" charset="-128"/>
                <a:cs typeface="Open San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</a:defRPr>
            </a:lvl6pPr>
            <a:lvl7pPr marL="2743200" indent="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</a:defRPr>
            </a:lvl7pPr>
            <a:lvl8pPr marL="3200400" indent="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</a:defRPr>
            </a:lvl8pPr>
            <a:lvl9pPr marL="3657600" indent="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What other ICT, IS, Info Mgmt topic includes:</a:t>
            </a:r>
          </a:p>
          <a:p>
            <a:pPr marL="605700" indent="-342900" algn="l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Cutting-Edge Technology Applications</a:t>
            </a:r>
          </a:p>
          <a:p>
            <a:pPr marL="605700" indent="-342900" algn="l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Intrinsic E-Business Processes</a:t>
            </a:r>
          </a:p>
          <a:p>
            <a:pPr marL="605700" indent="-342900" algn="l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Human Rights, Equity, Ethics, Morals</a:t>
            </a:r>
          </a:p>
          <a:p>
            <a:pPr marL="605700" indent="-342900" algn="l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Politics, Current Affairs, Regulations, Mandates</a:t>
            </a:r>
          </a:p>
          <a:p>
            <a:pPr marL="605700" indent="-342900" algn="l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Social Impact</a:t>
            </a:r>
          </a:p>
          <a:p>
            <a:pPr marL="605700" indent="-342900" algn="l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AU" sz="20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The Beautiful people</a:t>
            </a:r>
          </a:p>
          <a:p>
            <a:pPr marL="605700" indent="-342900" algn="l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Philosophy, Sociology, Spirituality, Theology</a:t>
            </a:r>
          </a:p>
          <a:p>
            <a:pPr marL="605700" indent="-342900" algn="l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Continual applied &amp; research need</a:t>
            </a:r>
            <a:r>
              <a:rPr kumimoji="0" lang="en-AU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(Natural disasters and Man’s inhumanity to Man)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003D73-F54A-4361-AD29-E2FF8DDA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814" y="4257721"/>
            <a:ext cx="4784114" cy="2558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0" descr="P4170106">
            <a:extLst>
              <a:ext uri="{FF2B5EF4-FFF2-40B4-BE49-F238E27FC236}">
                <a16:creationId xmlns:a16="http://schemas.microsoft.com/office/drawing/2014/main" id="{F1286969-6754-49E2-B873-DC2CE45E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879068"/>
            <a:ext cx="1376738" cy="12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1F0F13-CD63-423D-A693-A82A65EC9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2658" y="2793600"/>
            <a:ext cx="1297573" cy="1297573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136D9-ADD8-4EAF-BA3F-73C075116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632" y="1810617"/>
            <a:ext cx="1272955" cy="95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6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76929"/>
            <a:ext cx="1136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Some considerations on why #UpgradingYourWorld can can be ‘difficult’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BB86F7-D3F9-42A5-B53D-5DAB65E7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7630">
            <a:off x="9907727" y="2637180"/>
            <a:ext cx="2011991" cy="2011991"/>
          </a:xfrm>
          <a:prstGeom prst="rect">
            <a:avLst/>
          </a:prstGeom>
        </p:spPr>
      </p:pic>
      <p:pic>
        <p:nvPicPr>
          <p:cNvPr id="11" name="Picture 10" descr="Screen Shot 2017-10-02 at 4.06.45 pm.png">
            <a:extLst>
              <a:ext uri="{FF2B5EF4-FFF2-40B4-BE49-F238E27FC236}">
                <a16:creationId xmlns:a16="http://schemas.microsoft.com/office/drawing/2014/main" id="{E4451D56-64CB-49F5-999A-153A06D31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7" y="1732131"/>
            <a:ext cx="6834099" cy="3928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AB0945-678A-400E-959F-220726FEBE0D}"/>
              </a:ext>
            </a:extLst>
          </p:cNvPr>
          <p:cNvSpPr txBox="1"/>
          <p:nvPr/>
        </p:nvSpPr>
        <p:spPr>
          <a:xfrm>
            <a:off x="5448454" y="4921453"/>
            <a:ext cx="64936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t>You will go down the rabbit hole!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t>To enter into a situation or begin a process or journey that is particularly strange, problematic, difficult, complex, or chaotic, especially one that becomes increasingly so as it develops or unfolds.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t>(An allusion to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t>Alice's Adventures in Wonderland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t>by Lewis Carroll.)</a:t>
            </a:r>
          </a:p>
        </p:txBody>
      </p:sp>
    </p:spTree>
    <p:extLst>
      <p:ext uri="{BB962C8B-B14F-4D97-AF65-F5344CB8AC3E}">
        <p14:creationId xmlns:p14="http://schemas.microsoft.com/office/powerpoint/2010/main" val="1196193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76929"/>
            <a:ext cx="1136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Some considerations on why #UpgradingYourWorld can can be ‘difficult’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.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148320C7-7C5F-483D-9453-07848CD22C03}"/>
              </a:ext>
            </a:extLst>
          </p:cNvPr>
          <p:cNvSpPr txBox="1">
            <a:spLocks/>
          </p:cNvSpPr>
          <p:nvPr/>
        </p:nvSpPr>
        <p:spPr>
          <a:xfrm>
            <a:off x="483962" y="1727200"/>
            <a:ext cx="11224075" cy="4330700"/>
          </a:xfrm>
          <a:prstGeom prst="rect">
            <a:avLst/>
          </a:prstGeom>
          <a:noFill/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  <a:defRPr sz="2400">
                <a:solidFill>
                  <a:schemeClr val="tx2"/>
                </a:solidFill>
                <a:latin typeface="Open Sans"/>
                <a:ea typeface="ＭＳ Ｐゴシック" charset="-128"/>
                <a:cs typeface="Open San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</a:defRPr>
            </a:lvl6pPr>
            <a:lvl7pPr marL="2743200" indent="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</a:defRPr>
            </a:lvl7pPr>
            <a:lvl8pPr marL="3200400" indent="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</a:defRPr>
            </a:lvl8pPr>
            <a:lvl9pPr marL="3657600" indent="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</a:defRPr>
            </a:lvl9pPr>
          </a:lstStyle>
          <a:p>
            <a:pPr marL="342900" indent="-342900" algn="l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AU" sz="20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Unpredictable physical and socio-political environment</a:t>
            </a:r>
          </a:p>
          <a:p>
            <a:pPr marL="800100" lvl="1" indent="-34290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AU" sz="20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Desperate people can do desperate things</a:t>
            </a:r>
          </a:p>
          <a:p>
            <a:pPr marL="342900" indent="-342900" algn="l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endParaRPr lang="en-AU" sz="2000" dirty="0">
              <a:solidFill>
                <a:srgbClr val="000000"/>
              </a:solidFill>
              <a:latin typeface="Arial" panose="020B0604020202020204" pitchFamily="34" charset="0"/>
              <a:ea typeface="Open Sans" panose="020B060402020202020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AU" sz="20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Beware of Friedrich Nietzsche’s Monsters</a:t>
            </a:r>
          </a:p>
          <a:p>
            <a:pPr marL="800100" lvl="1" indent="-34290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AU" sz="20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"Battle not with monsters lest ye become a monster; and if you gaze into the abyss the abyss gazes into you”.</a:t>
            </a:r>
          </a:p>
          <a:p>
            <a:pPr marL="342900" indent="-342900" algn="l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Open Sans" panose="020B060402020202020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Kübler-Ross model (aka the 5 stages of grief)</a:t>
            </a:r>
          </a:p>
          <a:p>
            <a:pPr marL="800100" lvl="1" indent="-34290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AU" sz="20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Denial, Anger, Bargaining, Depression, Acceptance</a:t>
            </a:r>
          </a:p>
          <a:p>
            <a:pPr marL="342900" indent="-342900" algn="l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AU" sz="20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(some NGOs) … if you do not ask, you will NOT be told</a:t>
            </a:r>
          </a:p>
          <a:p>
            <a:pPr marL="342900" indent="-342900" algn="l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AU" sz="20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4020202020204" charset="0"/>
                <a:cs typeface="Arial" panose="020B0604020202020204" pitchFamily="34" charset="0"/>
              </a:rPr>
              <a:t>Pro Bono expectation</a:t>
            </a:r>
          </a:p>
        </p:txBody>
      </p:sp>
    </p:spTree>
    <p:extLst>
      <p:ext uri="{BB962C8B-B14F-4D97-AF65-F5344CB8AC3E}">
        <p14:creationId xmlns:p14="http://schemas.microsoft.com/office/powerpoint/2010/main" val="2760942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30929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Passion often over-rides the downside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9F549-9064-41B2-9E52-D3FDEF2A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52" y="2280778"/>
            <a:ext cx="9138696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59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107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What are you waiting for?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39293F-4BE3-4892-89DD-26ED8783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386"/>
            <a:ext cx="12192000" cy="5350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9D9FF-F622-4A5E-AEDA-03EA58DBD36E}"/>
              </a:ext>
            </a:extLst>
          </p:cNvPr>
          <p:cNvSpPr txBox="1"/>
          <p:nvPr/>
        </p:nvSpPr>
        <p:spPr>
          <a:xfrm>
            <a:off x="6718300" y="1790700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Arthur Brooks, 2019</a:t>
            </a:r>
          </a:p>
          <a:p>
            <a:pPr algn="r"/>
            <a:r>
              <a:rPr lang="en-AU" dirty="0">
                <a:hlinkClick r:id="rId4"/>
              </a:rPr>
              <a:t>https://www.theatlantic.com/magazine/archive/2019/07/work-peak-professional-decline/590650/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4927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7AEC4D4-5991-4394-A381-14549D0C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84" y="5402"/>
            <a:ext cx="10284431" cy="685259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CDF98D-9B87-487C-BDD2-9B4E8B85F6D3}"/>
              </a:ext>
            </a:extLst>
          </p:cNvPr>
          <p:cNvSpPr txBox="1"/>
          <p:nvPr/>
        </p:nvSpPr>
        <p:spPr>
          <a:xfrm>
            <a:off x="1232899" y="236306"/>
            <a:ext cx="5054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Abadi Extra Light" panose="020B0204020104020204" pitchFamily="34" charset="0"/>
                <a:hlinkClick r:id="rId3"/>
              </a:rPr>
              <a:t>https://www.facebook.com/swinburneuniversityoftechnology/videos/620134265493807/</a:t>
            </a:r>
            <a:r>
              <a:rPr lang="en-AU" dirty="0">
                <a:solidFill>
                  <a:schemeClr val="bg1"/>
                </a:solidFill>
                <a:latin typeface="Abadi Extra Light" panose="020B02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12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What is Public Interest Technology?</a:t>
            </a:r>
            <a:r>
              <a:rPr lang="en-US" sz="3600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F7DC-8781-44FF-A6FF-F59652988509}"/>
              </a:ext>
            </a:extLst>
          </p:cNvPr>
          <p:cNvSpPr txBox="1"/>
          <p:nvPr/>
        </p:nvSpPr>
        <p:spPr>
          <a:xfrm>
            <a:off x="546101" y="1634412"/>
            <a:ext cx="11233732" cy="500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You may have been hearing the term ‘</a:t>
            </a:r>
            <a:r>
              <a:rPr lang="en-AU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Public Interest Technology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’ recently.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deployment of technological expertise in service of the common good, often with a focus on under-resourced communities and needs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(Cornell University).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domain considers the importance of: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socio-technical change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responsible innovation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public values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accountability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oversight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corporate responsibility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key concepts 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when considering technologies working for the public interest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FF2C0D-B78C-4E52-95D3-952BE517CCD7}"/>
              </a:ext>
            </a:extLst>
          </p:cNvPr>
          <p:cNvSpPr txBox="1"/>
          <p:nvPr/>
        </p:nvSpPr>
        <p:spPr>
          <a:xfrm>
            <a:off x="4851400" y="3937000"/>
            <a:ext cx="662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PIT adopts best practices in human-centered design, product development, process re-engineering, and data science to solve public problems in an inclusive, iterative manner—continuously learning, improving, and aiming to deliver better outcomes to the public (New America 2021).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53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dder leaning against a wall&#10;&#10;Description automatically generated">
            <a:extLst>
              <a:ext uri="{FF2B5EF4-FFF2-40B4-BE49-F238E27FC236}">
                <a16:creationId xmlns:a16="http://schemas.microsoft.com/office/drawing/2014/main" id="{48C42E9D-020E-4BF9-80E7-07963C583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59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19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9C4ACF17-BD12-44A7-885C-05951C99A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85026C3-04D0-4443-9740-5569B1B31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100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0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107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How </a:t>
            </a:r>
            <a:r>
              <a:rPr kumimoji="0" lang="en-US" sz="36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can you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have you upgraded your world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3A322-DE07-4D02-9C02-FA1F68B9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585912"/>
            <a:ext cx="12192000" cy="49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6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268387"/>
            <a:ext cx="107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#UpgradeYourW</a:t>
            </a:r>
            <a:r>
              <a:rPr lang="en-US" sz="3600" dirty="0" err="1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orld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 Takeaways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BE79A-941B-4D2D-8DEE-CF29FCF08935}"/>
              </a:ext>
            </a:extLst>
          </p:cNvPr>
          <p:cNvSpPr txBox="1"/>
          <p:nvPr/>
        </p:nvSpPr>
        <p:spPr>
          <a:xfrm>
            <a:off x="519838" y="1554187"/>
            <a:ext cx="11443562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Public Interest Technology is a field with increasing importance and relevance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Your world starts with you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latin typeface="Arial"/>
                <a:ea typeface="ＭＳ Ｐゴシック"/>
                <a:cs typeface="Arial"/>
              </a:rPr>
              <a:t>Mentoring and coaching are 2 ways to be involved in upgrading yourself, your team and your organisation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Technology Proficios are those organisations who operationalise </a:t>
            </a:r>
            <a:r>
              <a:rPr lang="en-US" sz="2000" dirty="0">
                <a:latin typeface="Arial"/>
                <a:ea typeface="ＭＳ Ｐゴシック"/>
                <a:cs typeface="Arial"/>
              </a:rPr>
              <a:t>the upgrade of other’s worlds and in the process, upgrade their own worlds.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Upgrading</a:t>
            </a:r>
            <a:r>
              <a:rPr lang="en-US" sz="2000" dirty="0">
                <a:latin typeface="Arial"/>
                <a:ea typeface="ＭＳ Ｐゴシック"/>
                <a:cs typeface="Arial"/>
              </a:rPr>
              <a:t> your world takes innovation, collaboration and works best in co-designed solutions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You can rarely upgrade anything yourself. You need mass. Social Impact takes a Planet – Khanjan Mehta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latin typeface="Arial"/>
                <a:ea typeface="ＭＳ Ｐゴシック"/>
                <a:cs typeface="Arial"/>
              </a:rPr>
              <a:t>Finding your Big Friendly Giant (BFG) is a great way to start on the path.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Go.Do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.</a:t>
            </a:r>
            <a:r>
              <a:rPr lang="en-US" sz="2000" dirty="0">
                <a:latin typeface="Arial"/>
                <a:ea typeface="ＭＳ Ｐゴシック"/>
                <a:cs typeface="Arial"/>
              </a:rPr>
              <a:t>Change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CCFB1-A68E-42B8-8692-E5871269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943" y="5851132"/>
            <a:ext cx="1431057" cy="10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59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520700" y="415317"/>
            <a:ext cx="1003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Have we met our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325CE-436B-4419-B38C-41FD80459003}"/>
              </a:ext>
            </a:extLst>
          </p:cNvPr>
          <p:cNvSpPr txBox="1"/>
          <p:nvPr/>
        </p:nvSpPr>
        <p:spPr>
          <a:xfrm>
            <a:off x="596037" y="1795487"/>
            <a:ext cx="11202263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Understood the concept of Public Interest Technology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Understood the genesis of the UpgradeYourWorld hashtag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THOUGHT &amp; REFLECTED upon implied obligations as a current/future ICT Professional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Become aware of Technology Proficios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Identified areas for further exploration in your own time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Become more knowledgeable at the end of the session than when arriving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98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eak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90737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107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Let’s ask a PIT Guru: According to Bruce Schneier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015F1-88B6-4A41-89FB-F633DED9D8D3}"/>
              </a:ext>
            </a:extLst>
          </p:cNvPr>
          <p:cNvSpPr txBox="1"/>
          <p:nvPr/>
        </p:nvSpPr>
        <p:spPr>
          <a:xfrm>
            <a:off x="430634" y="1866702"/>
            <a:ext cx="1092200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 think of public-interest technologists as people who combine their technological expertise with a public-interest focus, either by working on tech policy, working on a tech project with a public benefit, or working as a more traditional technologist for an organization with a public-interest focus.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Public-interest technology isn’t one thing; it’s many things.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not everyone likes the term. Maybe it’s not the most accurate term for what different people do, but it’s the best umbrella term that covers everyone.</a:t>
            </a:r>
          </a:p>
        </p:txBody>
      </p:sp>
    </p:spTree>
    <p:extLst>
      <p:ext uri="{BB962C8B-B14F-4D97-AF65-F5344CB8AC3E}">
        <p14:creationId xmlns:p14="http://schemas.microsoft.com/office/powerpoint/2010/main" val="204202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33568-5AED-4C2C-8002-233B6DCF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7" y="4439732"/>
            <a:ext cx="3841950" cy="220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Genesis of the UpgradeYourWorld Hashtag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F7DC-8781-44FF-A6FF-F59652988509}"/>
              </a:ext>
            </a:extLst>
          </p:cNvPr>
          <p:cNvSpPr txBox="1"/>
          <p:nvPr/>
        </p:nvSpPr>
        <p:spPr>
          <a:xfrm>
            <a:off x="546101" y="1634412"/>
            <a:ext cx="11233732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#UPGRADEYOURWORLD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2015 Microsoft release of the Windows 10 O/S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$10 Million to 110 organisations to go an upgrade their worlds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–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Upgrade Your World resulted from Microsoft’s position that technology can be a strong force to drive impact.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aligns closely with Public Interest technology (PIT)</a:t>
            </a: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24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m here to (there) | an assortment of travels, art, architecture, food,  and life experiences … somewhere, everywhere, no where">
            <a:extLst>
              <a:ext uri="{FF2B5EF4-FFF2-40B4-BE49-F238E27FC236}">
                <a16:creationId xmlns:a16="http://schemas.microsoft.com/office/drawing/2014/main" id="{0BBEA7C7-68C6-409D-B2F6-D8999C58A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84" y="3429000"/>
            <a:ext cx="2705100" cy="281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12167" y="382371"/>
            <a:ext cx="113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What is our world?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F7DC-8781-44FF-A6FF-F59652988509}"/>
              </a:ext>
            </a:extLst>
          </p:cNvPr>
          <p:cNvSpPr txBox="1"/>
          <p:nvPr/>
        </p:nvSpPr>
        <p:spPr>
          <a:xfrm>
            <a:off x="412167" y="1610842"/>
            <a:ext cx="11233732" cy="3636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Our World is US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would you Upgrade YOU?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AU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How would you Upgrade your TEAM?</a:t>
            </a:r>
            <a:endParaRPr lang="en-AU" sz="800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AU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How would you Upgrade your ORGANISATION?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AU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How would you Upgrade your COMMUNITY?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AU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How would you Upgrade your SOCIETY?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AU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We’ve completed the circle. We have #UpgradedOurWorld</a:t>
            </a:r>
          </a:p>
        </p:txBody>
      </p:sp>
    </p:spTree>
    <p:extLst>
      <p:ext uri="{BB962C8B-B14F-4D97-AF65-F5344CB8AC3E}">
        <p14:creationId xmlns:p14="http://schemas.microsoft.com/office/powerpoint/2010/main" val="2384512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BC89F-DDCD-466F-8EAB-CFA58E541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996367" y="675440"/>
            <a:ext cx="1119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How would you Upgrade YOU?</a:t>
            </a:r>
          </a:p>
        </p:txBody>
      </p:sp>
    </p:spTree>
    <p:extLst>
      <p:ext uri="{BB962C8B-B14F-4D97-AF65-F5344CB8AC3E}">
        <p14:creationId xmlns:p14="http://schemas.microsoft.com/office/powerpoint/2010/main" val="3026827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5315</TotalTime>
  <Words>2009</Words>
  <Application>Microsoft Office PowerPoint</Application>
  <PresentationFormat>Widescreen</PresentationFormat>
  <Paragraphs>231</Paragraphs>
  <Slides>55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Abadi Extra Light</vt:lpstr>
      <vt:lpstr>Arial</vt:lpstr>
      <vt:lpstr>Browallia New</vt:lpstr>
      <vt:lpstr>Calibri</vt:lpstr>
      <vt:lpstr>Calibri Light</vt:lpstr>
      <vt:lpstr>Corbel</vt:lpstr>
      <vt:lpstr>Courier New</vt:lpstr>
      <vt:lpstr>Montserrat</vt:lpstr>
      <vt:lpstr>Montserrat ExtraBold</vt:lpstr>
      <vt:lpstr>Open Sans</vt:lpstr>
      <vt:lpstr>Wingdings</vt:lpstr>
      <vt:lpstr>Wingdings 2</vt:lpstr>
      <vt:lpstr>Wingdings 3</vt:lpstr>
      <vt:lpstr>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Sargent</dc:creator>
  <cp:lastModifiedBy>Jason Sargent</cp:lastModifiedBy>
  <cp:revision>281</cp:revision>
  <dcterms:created xsi:type="dcterms:W3CDTF">2020-03-27T08:41:07Z</dcterms:created>
  <dcterms:modified xsi:type="dcterms:W3CDTF">2021-08-12T10:20:45Z</dcterms:modified>
</cp:coreProperties>
</file>